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9" r:id="rId5"/>
    <p:sldId id="263" r:id="rId6"/>
    <p:sldId id="266" r:id="rId7"/>
    <p:sldId id="270" r:id="rId8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8FFE-0CD2-447B-B0D7-8C7EA9DD8C7C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6A9D-DA1F-4CD6-8CC5-4CAD776F69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e-sfera.hr/dodatni-digitalni-sadrzaji/ee56fd2e-2ef4-4d67-9ae3-3aa7a25d200e/assets/video/nc1_t12_kako_se_napon_raspodjeljuje_u_serijskom_spoju.mp4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e-sfera.hr/dodatni-digitalni-sadrzaji/ee56fd2e-2ef4-4d67-9ae3-3aa7a25d200e/assets/video/nc1_t12_kako_se_napon_raspodjeljuje_u_paralelnom_spoju.mp4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du.glogster.com/glog/elektricni-napon/3aoe6klq8n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8A79E0-E28F-494B-A36F-95F850108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Mjerimo električni napon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05DA0C6-E6C3-4103-B32C-900B5690B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altLang="sr-Latn-RS" sz="2000" dirty="0">
                <a:latin typeface="Gadugi" panose="020B0502040204020203" pitchFamily="34" charset="0"/>
                <a:ea typeface="Gadugi" panose="020B0502040204020203" pitchFamily="34" charset="0"/>
              </a:rPr>
              <a:t>ELEKTRIČNA STRUJA</a:t>
            </a:r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131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E05C3-5665-4A0C-A346-C0ED5F12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66" y="856508"/>
            <a:ext cx="10669415" cy="514498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Gadugi" panose="020B0502040204020203" pitchFamily="34" charset="0"/>
                <a:ea typeface="Gadugi" panose="020B0502040204020203" pitchFamily="34" charset="0"/>
              </a:rPr>
              <a:t>Instrument za mjerenje napona je </a:t>
            </a:r>
            <a:r>
              <a:rPr lang="pl-PL" b="1" dirty="0">
                <a:latin typeface="Gadugi" panose="020B0502040204020203" pitchFamily="34" charset="0"/>
                <a:ea typeface="Gadugi" panose="020B0502040204020203" pitchFamily="34" charset="0"/>
              </a:rPr>
              <a:t>voltmetar.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Voltmetar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priključujemo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paralelno s baterijom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, odnosno trošilom na kojemu mjerimo napon.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708C225-BB9A-4C30-823B-E6CF1AC7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98" y="3276793"/>
            <a:ext cx="2863624" cy="286362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963D8F0-FD0C-46B3-9C4E-91321109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48" y="3619402"/>
            <a:ext cx="3752850" cy="19145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0ECCEA7-92BE-4C95-8130-0B07FD44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666" y="2683542"/>
            <a:ext cx="3093779" cy="355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xmlns="" id="{EC200FBD-B8EC-4BE7-BFF3-26B41E2A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878579"/>
            <a:ext cx="10991461" cy="52702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Napon na krajevima baterije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Što znači da baterija ima napon </a:t>
            </a:r>
            <a:r>
              <a:rPr lang="pl-PL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4.5 V</a:t>
            </a:r>
            <a:r>
              <a:rPr lang="pl-PL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Gadugi" panose="020B0502040204020203" pitchFamily="34" charset="0"/>
                <a:ea typeface="Gadugi" panose="020B0502040204020203" pitchFamily="34" charset="0"/>
              </a:rPr>
              <a:t>Kada baterija ima napon od 4,5 V, to znači da predaje 4,5 J električne energije naboju od 1 C.</a:t>
            </a:r>
            <a:endParaRPr lang="pl-PL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DC44590-ADA0-4D4D-891D-1FD23D9D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84" y="2472613"/>
            <a:ext cx="2762883" cy="209005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527E3B90-D8AD-46C8-B360-FADEB3860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46" y="2472613"/>
            <a:ext cx="1928481" cy="209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473" y="569166"/>
            <a:ext cx="10691327" cy="992579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Mjerimo napon serijski spojenih izvora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8CBF7F08-D086-4C5A-ADF6-80031F049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911" y="1835678"/>
            <a:ext cx="2888237" cy="233252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F548976-FD95-41BF-9A79-D414CCA9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136" y="1835678"/>
            <a:ext cx="1886159" cy="226431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D2D01C1A-518B-458A-8C13-87ABC4544040}"/>
              </a:ext>
            </a:extLst>
          </p:cNvPr>
          <p:cNvSpPr/>
          <p:nvPr/>
        </p:nvSpPr>
        <p:spPr>
          <a:xfrm>
            <a:off x="985935" y="4793463"/>
            <a:ext cx="10220130" cy="130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Gadugi" panose="020B0502040204020203" pitchFamily="34" charset="0"/>
                <a:ea typeface="Gadugi" panose="020B0502040204020203" pitchFamily="34" charset="0"/>
              </a:rPr>
              <a:t>Ukupan napon serijski spojenih izvora jednak je zbroju napona pojedinih izvora. 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A829F8B-0873-499D-A8B5-4B9B97FBA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41" y="5498104"/>
            <a:ext cx="17716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4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EC00E89D-0AB7-4165-99C4-361293B0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7" y="544207"/>
            <a:ext cx="9367652" cy="1143000"/>
          </a:xfrm>
        </p:spPr>
        <p:txBody>
          <a:bodyPr>
            <a:normAutofit/>
          </a:bodyPr>
          <a:lstStyle/>
          <a:p>
            <a:r>
              <a:rPr lang="pl-PL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Mjerimo napon serijski spojenih trošila </a:t>
            </a:r>
            <a:endParaRPr lang="hr-HR" altLang="sr-Latn-RS" sz="32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81B57E1-32EF-4C79-861A-4481E082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31" y="1644191"/>
            <a:ext cx="2915353" cy="3044515"/>
          </a:xfrm>
          <a:prstGeom prst="rect">
            <a:avLst/>
          </a:prstGeom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2024FE7F-B559-456F-84B8-538A9630D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4302" y="1644191"/>
            <a:ext cx="1787148" cy="2958484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F2DA0E9D-DDA2-47DF-AD95-6434E17F1046}"/>
              </a:ext>
            </a:extLst>
          </p:cNvPr>
          <p:cNvSpPr/>
          <p:nvPr/>
        </p:nvSpPr>
        <p:spPr>
          <a:xfrm>
            <a:off x="426097" y="4899880"/>
            <a:ext cx="10621348" cy="130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Gadugi" panose="020B0502040204020203" pitchFamily="34" charset="0"/>
                <a:ea typeface="Gadugi" panose="020B0502040204020203" pitchFamily="34" charset="0"/>
              </a:rPr>
              <a:t>U serijskom spoju trošila ukupan je napon jednak zbroju napona na pojedinim trošilima.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6E36CA6-EC0B-4DEE-9CA1-F181192E1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642621"/>
            <a:ext cx="1695450" cy="561975"/>
          </a:xfrm>
          <a:prstGeom prst="rect">
            <a:avLst/>
          </a:prstGeom>
        </p:spPr>
      </p:pic>
      <p:pic>
        <p:nvPicPr>
          <p:cNvPr id="9" name="Picture 2" descr="C:\Users\Hp\Downloads\clapperboard-311792_1280.png">
            <a:hlinkClick r:id="rId5"/>
            <a:extLst>
              <a:ext uri="{FF2B5EF4-FFF2-40B4-BE49-F238E27FC236}">
                <a16:creationId xmlns:a16="http://schemas.microsoft.com/office/drawing/2014/main" xmlns="" id="{BE4DEFF8-8867-43FE-83D1-05A6AE76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8868" y="769112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D51574D-F8DA-4CD6-AE54-0DDD2744F524}"/>
              </a:ext>
            </a:extLst>
          </p:cNvPr>
          <p:cNvSpPr txBox="1"/>
          <p:nvPr/>
        </p:nvSpPr>
        <p:spPr>
          <a:xfrm>
            <a:off x="10598868" y="2123700"/>
            <a:ext cx="13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Pogledajte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22514" y="795647"/>
            <a:ext cx="802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Mjerimo napon paralelno spojenih trošila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E2F07B2-86F3-4649-A8BD-ED534EAE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65" y="1661499"/>
            <a:ext cx="1414649" cy="285441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6794493-8AA3-4B59-B73C-B616D88B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98" y="1661499"/>
            <a:ext cx="2677409" cy="301969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02362073-64B7-4A6B-A880-446A6FC39187}"/>
              </a:ext>
            </a:extLst>
          </p:cNvPr>
          <p:cNvSpPr/>
          <p:nvPr/>
        </p:nvSpPr>
        <p:spPr>
          <a:xfrm>
            <a:off x="544286" y="5045190"/>
            <a:ext cx="10462726" cy="130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800" dirty="0">
                <a:latin typeface="Gadugi" panose="020B0502040204020203" pitchFamily="34" charset="0"/>
                <a:ea typeface="Gadugi" panose="020B0502040204020203" pitchFamily="34" charset="0"/>
              </a:rPr>
              <a:t>U paralelnome spoju trošila napon na krajevima trošila jednak je naponu izvora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06E5432-E99E-4DC4-BA87-ABB0B6D86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191" y="5812547"/>
            <a:ext cx="1387811" cy="499612"/>
          </a:xfrm>
          <a:prstGeom prst="rect">
            <a:avLst/>
          </a:prstGeom>
        </p:spPr>
      </p:pic>
      <p:pic>
        <p:nvPicPr>
          <p:cNvPr id="7" name="Slika 6">
            <a:hlinkClick r:id="rId5"/>
            <a:extLst>
              <a:ext uri="{FF2B5EF4-FFF2-40B4-BE49-F238E27FC236}">
                <a16:creationId xmlns:a16="http://schemas.microsoft.com/office/drawing/2014/main" xmlns="" id="{5C8D59BD-B4A3-4C26-B8F0-99B2CBEC9D7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2902" y="872834"/>
            <a:ext cx="1201016" cy="128027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1CB37A1-1919-4818-A46D-773C1F02EF78}"/>
              </a:ext>
            </a:extLst>
          </p:cNvPr>
          <p:cNvSpPr txBox="1"/>
          <p:nvPr/>
        </p:nvSpPr>
        <p:spPr>
          <a:xfrm>
            <a:off x="10534390" y="2243310"/>
            <a:ext cx="137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Pogledajte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6524" y="824248"/>
            <a:ext cx="10027276" cy="866440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+mn-lt"/>
              </a:rPr>
              <a:t>Klikom na interaktivnu umnu mapu ponovite ključne pojmove i provjerite znanje </a:t>
            </a:r>
          </a:p>
        </p:txBody>
      </p:sp>
      <p:pic>
        <p:nvPicPr>
          <p:cNvPr id="5" name="Rezervirano mjesto sadržaja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5940" y="1825625"/>
            <a:ext cx="59001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819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127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Mjerimo električni napon </vt:lpstr>
      <vt:lpstr>Slide 2</vt:lpstr>
      <vt:lpstr>Slide 3</vt:lpstr>
      <vt:lpstr>Mjerimo napon serijski spojenih izvora </vt:lpstr>
      <vt:lpstr>Mjerimo napon serijski spojenih trošila </vt:lpstr>
      <vt:lpstr>Slide 6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ProBook 4540</dc:creator>
  <cp:lastModifiedBy>sk-iloncarek</cp:lastModifiedBy>
  <cp:revision>17</cp:revision>
  <dcterms:modified xsi:type="dcterms:W3CDTF">2021-09-17T07:21:08Z</dcterms:modified>
</cp:coreProperties>
</file>